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4" r:id="rId1"/>
  </p:sldMasterIdLst>
  <p:notesMasterIdLst>
    <p:notesMasterId r:id="rId29"/>
  </p:notesMasterIdLst>
  <p:sldIdLst>
    <p:sldId id="264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72" r:id="rId10"/>
    <p:sldId id="282" r:id="rId11"/>
    <p:sldId id="281" r:id="rId12"/>
    <p:sldId id="273" r:id="rId13"/>
    <p:sldId id="271" r:id="rId14"/>
    <p:sldId id="286" r:id="rId15"/>
    <p:sldId id="274" r:id="rId16"/>
    <p:sldId id="276" r:id="rId17"/>
    <p:sldId id="277" r:id="rId18"/>
    <p:sldId id="278" r:id="rId19"/>
    <p:sldId id="279" r:id="rId20"/>
    <p:sldId id="280" r:id="rId21"/>
    <p:sldId id="287" r:id="rId22"/>
    <p:sldId id="310" r:id="rId23"/>
    <p:sldId id="312" r:id="rId24"/>
    <p:sldId id="311" r:id="rId25"/>
    <p:sldId id="269" r:id="rId26"/>
    <p:sldId id="265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14A7"/>
    <a:srgbClr val="D8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32B4A-4732-4FAA-9509-BBC1645C46D0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E0AB8-4243-4BF4-B968-2587549F8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0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7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00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96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30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36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81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07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201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4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46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D29005B-3780-4497-8CFD-04FEF198A58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65E4AA4-D387-4878-8643-39CB0C647D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40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C4E9-E018-E5FB-5F7D-23CB24C4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10996-0753-6458-F681-E75F07E2F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0306"/>
            <a:ext cx="12192000" cy="7288305"/>
          </a:xfrm>
        </p:spPr>
      </p:pic>
    </p:spTree>
    <p:extLst>
      <p:ext uri="{BB962C8B-B14F-4D97-AF65-F5344CB8AC3E}">
        <p14:creationId xmlns:p14="http://schemas.microsoft.com/office/powerpoint/2010/main" val="2973480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6A2F05-64B0-4828-B8DB-A87463D96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6" y="966238"/>
            <a:ext cx="2721013" cy="5405987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F595FCC0-ECAB-6623-3B1C-F276B830186E}"/>
              </a:ext>
            </a:extLst>
          </p:cNvPr>
          <p:cNvSpPr/>
          <p:nvPr/>
        </p:nvSpPr>
        <p:spPr>
          <a:xfrm>
            <a:off x="1470211" y="1228165"/>
            <a:ext cx="1748117" cy="79785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DFD</a:t>
            </a:r>
          </a:p>
          <a:p>
            <a:pPr algn="ctr"/>
            <a:r>
              <a:rPr lang="en-US" sz="2400" dirty="0"/>
              <a:t>L</a:t>
            </a:r>
            <a:r>
              <a:rPr lang="en-IN" sz="2400" dirty="0"/>
              <a:t>evel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37A0C-C63E-B851-F1E4-1561643A6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23" y="966239"/>
            <a:ext cx="7669083" cy="489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5177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5FC70F-2CDC-21C3-8F00-E78B7D1E9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700" y="0"/>
            <a:ext cx="5362575" cy="6372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6A2F05-64B0-4828-B8DB-A87463D96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6" y="966238"/>
            <a:ext cx="2721013" cy="5405987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F595FCC0-ECAB-6623-3B1C-F276B830186E}"/>
              </a:ext>
            </a:extLst>
          </p:cNvPr>
          <p:cNvSpPr/>
          <p:nvPr/>
        </p:nvSpPr>
        <p:spPr>
          <a:xfrm>
            <a:off x="1470211" y="1228165"/>
            <a:ext cx="1748117" cy="79785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1773677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6A2F05-64B0-4828-B8DB-A87463D96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6" y="966238"/>
            <a:ext cx="2721013" cy="5405987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F595FCC0-ECAB-6623-3B1C-F276B830186E}"/>
              </a:ext>
            </a:extLst>
          </p:cNvPr>
          <p:cNvSpPr/>
          <p:nvPr/>
        </p:nvSpPr>
        <p:spPr>
          <a:xfrm>
            <a:off x="1470211" y="1228165"/>
            <a:ext cx="1748117" cy="79785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Activity</a:t>
            </a:r>
          </a:p>
          <a:p>
            <a:pPr algn="ctr"/>
            <a:r>
              <a:rPr lang="en-IN" sz="2400" dirty="0"/>
              <a:t>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C67FC-C2DB-0069-2ACC-75EBB6437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5" y="188258"/>
            <a:ext cx="14451331" cy="758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1883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FD7C1D8-F890-5A33-6B23-139A861E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" y="1308846"/>
            <a:ext cx="2517828" cy="5002307"/>
          </a:xfrm>
          <a:prstGeom prst="rect">
            <a:avLst/>
          </a:prstGeom>
        </p:spPr>
      </p:pic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5CDE1EAC-A41F-0043-238C-8EB0DBDBFA3D}"/>
              </a:ext>
            </a:extLst>
          </p:cNvPr>
          <p:cNvSpPr/>
          <p:nvPr/>
        </p:nvSpPr>
        <p:spPr>
          <a:xfrm>
            <a:off x="591670" y="1452281"/>
            <a:ext cx="2223248" cy="887507"/>
          </a:xfrm>
          <a:prstGeom prst="flowChartPreparation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Old 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70621-C5F5-477C-206A-54824FB95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79" y="0"/>
            <a:ext cx="9625870" cy="63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772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FD7C1D8-F890-5A33-6B23-139A861E6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" y="1308846"/>
            <a:ext cx="2517828" cy="5002307"/>
          </a:xfrm>
          <a:prstGeom prst="rect">
            <a:avLst/>
          </a:prstGeom>
        </p:spPr>
      </p:pic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5CDE1EAC-A41F-0043-238C-8EB0DBDBFA3D}"/>
              </a:ext>
            </a:extLst>
          </p:cNvPr>
          <p:cNvSpPr/>
          <p:nvPr/>
        </p:nvSpPr>
        <p:spPr>
          <a:xfrm>
            <a:off x="591670" y="1452281"/>
            <a:ext cx="2223248" cy="887507"/>
          </a:xfrm>
          <a:prstGeom prst="flowChartPreparation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New</a:t>
            </a:r>
          </a:p>
          <a:p>
            <a:pPr algn="ctr"/>
            <a:r>
              <a:rPr lang="en-IN" dirty="0"/>
              <a:t>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7608B-69F8-FFEA-4FEA-D7C1482A5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79" y="7784"/>
            <a:ext cx="9650021" cy="63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112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F2913-A0DB-F7F7-D5FB-DA249F70582E}"/>
              </a:ext>
            </a:extLst>
          </p:cNvPr>
          <p:cNvSpPr txBox="1"/>
          <p:nvPr/>
        </p:nvSpPr>
        <p:spPr>
          <a:xfrm>
            <a:off x="699247" y="986798"/>
            <a:ext cx="495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 (heading)"/>
              </a:rPr>
              <a:t>User Table</a:t>
            </a:r>
            <a:endParaRPr lang="en-IN" sz="4800" dirty="0">
              <a:solidFill>
                <a:schemeClr val="tx1">
                  <a:lumMod val="95000"/>
                  <a:lumOff val="5000"/>
                </a:schemeClr>
              </a:solidFill>
              <a:latin typeface="Calibri Light (heading)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E49F344F-8031-8F16-E718-869CD7457214}"/>
              </a:ext>
            </a:extLst>
          </p:cNvPr>
          <p:cNvSpPr/>
          <p:nvPr/>
        </p:nvSpPr>
        <p:spPr>
          <a:xfrm>
            <a:off x="197224" y="1146121"/>
            <a:ext cx="502023" cy="5123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68E48-F597-1607-7753-567A6DDA4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1"/>
            <a:ext cx="12192000" cy="2931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93FBA-C013-D87F-3D65-0BA6D8806755}"/>
              </a:ext>
            </a:extLst>
          </p:cNvPr>
          <p:cNvSpPr txBox="1"/>
          <p:nvPr/>
        </p:nvSpPr>
        <p:spPr>
          <a:xfrm>
            <a:off x="1698811" y="0"/>
            <a:ext cx="8794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Calibri Light (heading)"/>
              </a:rPr>
              <a:t>Database Tables with Dummy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757D1C-53DF-45DE-625B-8A304500776B}"/>
              </a:ext>
            </a:extLst>
          </p:cNvPr>
          <p:cNvCxnSpPr/>
          <p:nvPr/>
        </p:nvCxnSpPr>
        <p:spPr>
          <a:xfrm>
            <a:off x="1004045" y="847133"/>
            <a:ext cx="9906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852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F2913-A0DB-F7F7-D5FB-DA249F70582E}"/>
              </a:ext>
            </a:extLst>
          </p:cNvPr>
          <p:cNvSpPr txBox="1"/>
          <p:nvPr/>
        </p:nvSpPr>
        <p:spPr>
          <a:xfrm>
            <a:off x="699247" y="457880"/>
            <a:ext cx="495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latin typeface="Calibri Light (heading)"/>
              </a:rPr>
              <a:t>Post Table</a:t>
            </a:r>
            <a:endParaRPr lang="en-IN" sz="4800" dirty="0">
              <a:latin typeface="Calibri Light (heading)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4F17951B-C28F-FD73-F578-3C98B2EC6CFE}"/>
              </a:ext>
            </a:extLst>
          </p:cNvPr>
          <p:cNvSpPr/>
          <p:nvPr/>
        </p:nvSpPr>
        <p:spPr>
          <a:xfrm>
            <a:off x="197224" y="617204"/>
            <a:ext cx="502023" cy="5123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3A91E-3371-BD51-9178-17F854769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1" y="1958847"/>
            <a:ext cx="11653937" cy="37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6007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F2913-A0DB-F7F7-D5FB-DA249F70582E}"/>
              </a:ext>
            </a:extLst>
          </p:cNvPr>
          <p:cNvSpPr txBox="1"/>
          <p:nvPr/>
        </p:nvSpPr>
        <p:spPr>
          <a:xfrm>
            <a:off x="699247" y="457880"/>
            <a:ext cx="495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latin typeface="Calibri Light (heading)"/>
              </a:rPr>
              <a:t>Comment Table</a:t>
            </a:r>
            <a:endParaRPr lang="en-IN" sz="4800" dirty="0">
              <a:latin typeface="Calibri Light (heading)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DF1E0035-1B3A-0697-7DB1-4FF44536997B}"/>
              </a:ext>
            </a:extLst>
          </p:cNvPr>
          <p:cNvSpPr/>
          <p:nvPr/>
        </p:nvSpPr>
        <p:spPr>
          <a:xfrm>
            <a:off x="197224" y="617204"/>
            <a:ext cx="502023" cy="5123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75F64-A2AF-E78B-CF18-CD4BEBF89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20" y="1425387"/>
            <a:ext cx="8719760" cy="48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1781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F2913-A0DB-F7F7-D5FB-DA249F70582E}"/>
              </a:ext>
            </a:extLst>
          </p:cNvPr>
          <p:cNvSpPr txBox="1"/>
          <p:nvPr/>
        </p:nvSpPr>
        <p:spPr>
          <a:xfrm>
            <a:off x="699247" y="457880"/>
            <a:ext cx="495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latin typeface="Calibri Light (heading)"/>
              </a:rPr>
              <a:t>Like Table</a:t>
            </a:r>
            <a:endParaRPr lang="en-IN" sz="4800" dirty="0">
              <a:latin typeface="Calibri Light (heading)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497F21AC-F197-50B8-A42A-6E6513B9BFF2}"/>
              </a:ext>
            </a:extLst>
          </p:cNvPr>
          <p:cNvSpPr/>
          <p:nvPr/>
        </p:nvSpPr>
        <p:spPr>
          <a:xfrm>
            <a:off x="197224" y="617204"/>
            <a:ext cx="502023" cy="5123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083CE-917F-F2BB-F356-9BB813362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7" y="1512796"/>
            <a:ext cx="3478305" cy="47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0554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F2913-A0DB-F7F7-D5FB-DA249F70582E}"/>
              </a:ext>
            </a:extLst>
          </p:cNvPr>
          <p:cNvSpPr txBox="1"/>
          <p:nvPr/>
        </p:nvSpPr>
        <p:spPr>
          <a:xfrm>
            <a:off x="699247" y="457880"/>
            <a:ext cx="495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latin typeface="Calibri Light (heading)"/>
              </a:rPr>
              <a:t>Story Table</a:t>
            </a:r>
            <a:endParaRPr lang="en-IN" sz="4800" dirty="0">
              <a:latin typeface="Calibri Light (heading)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0DAE2E69-EF5D-2F74-5AC3-290AD8C48B91}"/>
              </a:ext>
            </a:extLst>
          </p:cNvPr>
          <p:cNvSpPr/>
          <p:nvPr/>
        </p:nvSpPr>
        <p:spPr>
          <a:xfrm>
            <a:off x="197224" y="617204"/>
            <a:ext cx="502023" cy="5123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6FF8F-E158-AD8B-087A-BA5C4AFEE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9" y="2027290"/>
            <a:ext cx="11614842" cy="36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1022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0E11400F-6808-0A42-0374-2BCA99BF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0" y="790965"/>
            <a:ext cx="1252622" cy="1316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89754-3BB8-F358-EC8B-F52D1BF5FB28}"/>
              </a:ext>
            </a:extLst>
          </p:cNvPr>
          <p:cNvSpPr txBox="1"/>
          <p:nvPr/>
        </p:nvSpPr>
        <p:spPr>
          <a:xfrm>
            <a:off x="1927411" y="956984"/>
            <a:ext cx="101749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n w="0"/>
                <a:latin typeface="Cambria" panose="02040503050406030204" pitchFamily="18" charset="0"/>
                <a:ea typeface="Cambria" panose="02040503050406030204" pitchFamily="18" charset="0"/>
              </a:rPr>
              <a:t>MAULANA AZAD NATIONAL INSTITUTE OF TECHNOLOGY, BHOPAL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EF7C9-31BB-19BC-D98B-1D993F7C8A91}"/>
              </a:ext>
            </a:extLst>
          </p:cNvPr>
          <p:cNvSpPr txBox="1"/>
          <p:nvPr/>
        </p:nvSpPr>
        <p:spPr>
          <a:xfrm>
            <a:off x="4204447" y="2375646"/>
            <a:ext cx="461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MINOR PROJECT CA 308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59141-B8A7-3719-8EC8-961250CE8B27}"/>
              </a:ext>
            </a:extLst>
          </p:cNvPr>
          <p:cNvSpPr txBox="1"/>
          <p:nvPr/>
        </p:nvSpPr>
        <p:spPr>
          <a:xfrm>
            <a:off x="4518212" y="3030071"/>
            <a:ext cx="4742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MCA 2</a:t>
            </a:r>
            <a:r>
              <a:rPr lang="en-US" sz="18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ND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YEAR (3</a:t>
            </a:r>
            <a:r>
              <a:rPr lang="en-US" sz="18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rd</a:t>
            </a: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SEMESTER)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446DB-BB69-F4BA-FB93-CDEE87E90250}"/>
              </a:ext>
            </a:extLst>
          </p:cNvPr>
          <p:cNvSpPr txBox="1"/>
          <p:nvPr/>
        </p:nvSpPr>
        <p:spPr>
          <a:xfrm>
            <a:off x="1014231" y="4571999"/>
            <a:ext cx="212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PRESENTERD BY :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F339F-BF16-C3E8-F922-3FC7CC991111}"/>
              </a:ext>
            </a:extLst>
          </p:cNvPr>
          <p:cNvSpPr txBox="1"/>
          <p:nvPr/>
        </p:nvSpPr>
        <p:spPr>
          <a:xfrm>
            <a:off x="8579223" y="4571999"/>
            <a:ext cx="293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 THE GUIDANCE OF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9FF0F-1B17-86CB-2C1D-03D956C632E9}"/>
              </a:ext>
            </a:extLst>
          </p:cNvPr>
          <p:cNvSpPr txBox="1"/>
          <p:nvPr/>
        </p:nvSpPr>
        <p:spPr>
          <a:xfrm>
            <a:off x="654424" y="4993341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ANKIT  PATIDAR (222120110)</a:t>
            </a: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AVISHKANT  PATIDAR (222120038)</a:t>
            </a:r>
          </a:p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MOHIT  SEN (222120111)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4DCC4-D9B6-F23D-1B62-F88DF171A73F}"/>
              </a:ext>
            </a:extLst>
          </p:cNvPr>
          <p:cNvSpPr txBox="1"/>
          <p:nvPr/>
        </p:nvSpPr>
        <p:spPr>
          <a:xfrm>
            <a:off x="8964705" y="5033664"/>
            <a:ext cx="199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DR. SUJOY DAS</a:t>
            </a:r>
          </a:p>
        </p:txBody>
      </p:sp>
    </p:spTree>
    <p:extLst>
      <p:ext uri="{BB962C8B-B14F-4D97-AF65-F5344CB8AC3E}">
        <p14:creationId xmlns:p14="http://schemas.microsoft.com/office/powerpoint/2010/main" val="1126593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0F2913-A0DB-F7F7-D5FB-DA249F70582E}"/>
              </a:ext>
            </a:extLst>
          </p:cNvPr>
          <p:cNvSpPr txBox="1"/>
          <p:nvPr/>
        </p:nvSpPr>
        <p:spPr>
          <a:xfrm>
            <a:off x="699247" y="457880"/>
            <a:ext cx="495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latin typeface="Calibri Light (heading)"/>
              </a:rPr>
              <a:t>Relationship Table</a:t>
            </a:r>
            <a:endParaRPr lang="en-IN" sz="4800" dirty="0">
              <a:latin typeface="Calibri Light (heading)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63A66FA-CFB7-ECCB-368C-0A7B680BC9EE}"/>
              </a:ext>
            </a:extLst>
          </p:cNvPr>
          <p:cNvSpPr/>
          <p:nvPr/>
        </p:nvSpPr>
        <p:spPr>
          <a:xfrm>
            <a:off x="197224" y="617204"/>
            <a:ext cx="502023" cy="5123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FA7F-9068-79C0-612D-FB685CB3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11" y="1497106"/>
            <a:ext cx="4858871" cy="44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104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B491C-4500-843B-C82A-FEB8F849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1941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>
            <a:extLst>
              <a:ext uri="{FF2B5EF4-FFF2-40B4-BE49-F238E27FC236}">
                <a16:creationId xmlns:a16="http://schemas.microsoft.com/office/drawing/2014/main" id="{A821F330-A1F1-5E3B-7471-E671791CEDD0}"/>
              </a:ext>
            </a:extLst>
          </p:cNvPr>
          <p:cNvSpPr/>
          <p:nvPr/>
        </p:nvSpPr>
        <p:spPr>
          <a:xfrm>
            <a:off x="107577" y="564094"/>
            <a:ext cx="502023" cy="5123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EB50C-374A-5757-3EA9-85A814317824}"/>
              </a:ext>
            </a:extLst>
          </p:cNvPr>
          <p:cNvSpPr txBox="1"/>
          <p:nvPr/>
        </p:nvSpPr>
        <p:spPr>
          <a:xfrm>
            <a:off x="699246" y="404771"/>
            <a:ext cx="8722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Calibri Light (heading)"/>
              </a:rPr>
              <a:t>Register Page</a:t>
            </a:r>
          </a:p>
        </p:txBody>
      </p:sp>
    </p:spTree>
    <p:extLst>
      <p:ext uri="{BB962C8B-B14F-4D97-AF65-F5344CB8AC3E}">
        <p14:creationId xmlns:p14="http://schemas.microsoft.com/office/powerpoint/2010/main" val="58839979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>
            <a:extLst>
              <a:ext uri="{FF2B5EF4-FFF2-40B4-BE49-F238E27FC236}">
                <a16:creationId xmlns:a16="http://schemas.microsoft.com/office/drawing/2014/main" id="{A821F330-A1F1-5E3B-7471-E671791CEDD0}"/>
              </a:ext>
            </a:extLst>
          </p:cNvPr>
          <p:cNvSpPr/>
          <p:nvPr/>
        </p:nvSpPr>
        <p:spPr>
          <a:xfrm>
            <a:off x="107577" y="564094"/>
            <a:ext cx="502023" cy="5123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EB50C-374A-5757-3EA9-85A814317824}"/>
              </a:ext>
            </a:extLst>
          </p:cNvPr>
          <p:cNvSpPr txBox="1"/>
          <p:nvPr/>
        </p:nvSpPr>
        <p:spPr>
          <a:xfrm>
            <a:off x="699246" y="404771"/>
            <a:ext cx="8722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Calibri Light (heading)"/>
              </a:rPr>
              <a:t>Register Page</a:t>
            </a:r>
          </a:p>
        </p:txBody>
      </p:sp>
    </p:spTree>
    <p:extLst>
      <p:ext uri="{BB962C8B-B14F-4D97-AF65-F5344CB8AC3E}">
        <p14:creationId xmlns:p14="http://schemas.microsoft.com/office/powerpoint/2010/main" val="214237433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>
            <a:extLst>
              <a:ext uri="{FF2B5EF4-FFF2-40B4-BE49-F238E27FC236}">
                <a16:creationId xmlns:a16="http://schemas.microsoft.com/office/drawing/2014/main" id="{A821F330-A1F1-5E3B-7471-E671791CEDD0}"/>
              </a:ext>
            </a:extLst>
          </p:cNvPr>
          <p:cNvSpPr/>
          <p:nvPr/>
        </p:nvSpPr>
        <p:spPr>
          <a:xfrm>
            <a:off x="107577" y="564094"/>
            <a:ext cx="502023" cy="5123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EB50C-374A-5757-3EA9-85A814317824}"/>
              </a:ext>
            </a:extLst>
          </p:cNvPr>
          <p:cNvSpPr txBox="1"/>
          <p:nvPr/>
        </p:nvSpPr>
        <p:spPr>
          <a:xfrm>
            <a:off x="699246" y="404771"/>
            <a:ext cx="8722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Calibri Light (heading)"/>
              </a:rPr>
              <a:t>Admin: Fetch Post By name API</a:t>
            </a:r>
          </a:p>
        </p:txBody>
      </p:sp>
    </p:spTree>
    <p:extLst>
      <p:ext uri="{BB962C8B-B14F-4D97-AF65-F5344CB8AC3E}">
        <p14:creationId xmlns:p14="http://schemas.microsoft.com/office/powerpoint/2010/main" val="260210128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94FCC3-7CFB-ADF0-B2CE-E1484260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68" y="-134472"/>
            <a:ext cx="8994133" cy="6750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F88E9-4562-3139-2BB0-C22C22113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28" y="3747987"/>
            <a:ext cx="2326675" cy="2326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4636A-E38F-354A-17E0-C1495EBD0E37}"/>
              </a:ext>
            </a:extLst>
          </p:cNvPr>
          <p:cNvSpPr txBox="1"/>
          <p:nvPr/>
        </p:nvSpPr>
        <p:spPr>
          <a:xfrm>
            <a:off x="458542" y="449040"/>
            <a:ext cx="388731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solidFill>
                  <a:srgbClr val="0070C0"/>
                </a:solidFill>
              </a:rPr>
              <a:t>ROADMAP</a:t>
            </a:r>
          </a:p>
          <a:p>
            <a:pPr algn="ctr"/>
            <a:r>
              <a:rPr lang="en-IN" sz="2600" b="1" dirty="0">
                <a:solidFill>
                  <a:srgbClr val="FF8F3B"/>
                </a:solidFill>
              </a:rPr>
              <a:t>FOR</a:t>
            </a:r>
          </a:p>
          <a:p>
            <a:pPr algn="ctr"/>
            <a:r>
              <a:rPr lang="en-IN" sz="3500" b="1" dirty="0">
                <a:solidFill>
                  <a:srgbClr val="0070C0"/>
                </a:solidFill>
              </a:rPr>
              <a:t>Social Fleet</a:t>
            </a:r>
          </a:p>
          <a:p>
            <a:pPr algn="ctr"/>
            <a:r>
              <a:rPr lang="en-IN" sz="2600" b="1" dirty="0">
                <a:solidFill>
                  <a:srgbClr val="92D050"/>
                </a:solidFill>
              </a:rPr>
              <a:t>(A Social Media Platform)</a:t>
            </a:r>
          </a:p>
        </p:txBody>
      </p:sp>
    </p:spTree>
    <p:extLst>
      <p:ext uri="{BB962C8B-B14F-4D97-AF65-F5344CB8AC3E}">
        <p14:creationId xmlns:p14="http://schemas.microsoft.com/office/powerpoint/2010/main" val="5322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A7683D-6432-0B97-BC91-01CB5576D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44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440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6D7462-CDD2-0D39-EB49-345150E6F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8561C-0AB7-001D-AD38-AFC8847A7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4352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DE9CFE-2D1F-EEA5-2603-A9A9D88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520" y="0"/>
            <a:ext cx="434848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C37C5B-6DFB-5271-C69E-2FAE088B0170}"/>
              </a:ext>
            </a:extLst>
          </p:cNvPr>
          <p:cNvSpPr/>
          <p:nvPr/>
        </p:nvSpPr>
        <p:spPr>
          <a:xfrm>
            <a:off x="0" y="0"/>
            <a:ext cx="7843520" cy="68580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A4CD5-A851-9CD2-EE6E-8D1EFDF97A1B}"/>
              </a:ext>
            </a:extLst>
          </p:cNvPr>
          <p:cNvSpPr txBox="1"/>
          <p:nvPr/>
        </p:nvSpPr>
        <p:spPr>
          <a:xfrm>
            <a:off x="1299881" y="1887396"/>
            <a:ext cx="533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ptos" panose="020B0004020202020204" pitchFamily="34" charset="0"/>
              </a:rPr>
              <a:t>S O C I A L    F L E E T</a:t>
            </a:r>
            <a:endParaRPr lang="en-IN" sz="4400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B188D-99CA-7166-C27A-808D12AA0999}"/>
              </a:ext>
            </a:extLst>
          </p:cNvPr>
          <p:cNvSpPr txBox="1"/>
          <p:nvPr/>
        </p:nvSpPr>
        <p:spPr>
          <a:xfrm>
            <a:off x="2218466" y="2656837"/>
            <a:ext cx="3406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A Social Media Platform</a:t>
            </a:r>
            <a:endParaRPr lang="en-IN" sz="2400" dirty="0">
              <a:latin typeface="Aptos" panose="020B00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2ECC1-D289-0244-8BEA-2F680A461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29" y="3859968"/>
            <a:ext cx="4084262" cy="317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11EB-38A0-15EC-5B54-6F6B841E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CCB9-D7D3-E879-8616-45F928F5D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5693"/>
            <a:ext cx="10058400" cy="4509247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SocialFleet is an online platforms that allow users to connect with each other, share information, and create content.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SocialFleet be used for a variety of purposes, such as staying in touch with friends and family members, learning new things, finding communities with shared interests.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Social media websites are a powerful tool that can be used to connect with people all over the world.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SocialFleet  has the prime objective of allowing an inherently limited group of individuals to connect in a special way</a:t>
            </a:r>
            <a:endParaRPr lang="en-US" sz="20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It’s the simple act of expanding the number of people you know by meeting your friends, their friends of friends and so on.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SocialFleet usually allow a new user to provide a list of people with whom they share a connection.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hen allow the people on the list to confirm or deny the connection.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N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ew user can search the networks of connections to make more connections.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They may even suggest further connections based on a person’s established network.</a:t>
            </a:r>
          </a:p>
          <a:p>
            <a:pPr>
              <a:lnSpc>
                <a:spcPct val="120000"/>
              </a:lnSpc>
            </a:pP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FD16F-264B-7B47-28B1-69A8F8F6A373}"/>
              </a:ext>
            </a:extLst>
          </p:cNvPr>
          <p:cNvCxnSpPr/>
          <p:nvPr/>
        </p:nvCxnSpPr>
        <p:spPr>
          <a:xfrm>
            <a:off x="1120586" y="1737360"/>
            <a:ext cx="9906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2922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5C4B-E7C3-D2A0-5EBA-933463DB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1BCF2196-384C-7EEC-B202-B68A6B09E9FC}"/>
              </a:ext>
            </a:extLst>
          </p:cNvPr>
          <p:cNvSpPr/>
          <p:nvPr/>
        </p:nvSpPr>
        <p:spPr>
          <a:xfrm>
            <a:off x="1097279" y="2008994"/>
            <a:ext cx="4021567" cy="1631576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 Profiles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your unique profile to showcase your interests, experiences, and connect with others.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92DAE3DB-EE49-65B8-6237-352C54B81D7B}"/>
              </a:ext>
            </a:extLst>
          </p:cNvPr>
          <p:cNvSpPr/>
          <p:nvPr/>
        </p:nvSpPr>
        <p:spPr>
          <a:xfrm>
            <a:off x="6746238" y="4394502"/>
            <a:ext cx="4021567" cy="1631576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and Story Sharing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your visual moments and experiences through stunning photos and stories.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A3622616-7942-C4B6-D9A4-BEF182E55108}"/>
              </a:ext>
            </a:extLst>
          </p:cNvPr>
          <p:cNvSpPr/>
          <p:nvPr/>
        </p:nvSpPr>
        <p:spPr>
          <a:xfrm>
            <a:off x="6746237" y="2006569"/>
            <a:ext cx="4021567" cy="1631576"/>
          </a:xfrm>
          <a:prstGeom prst="round2Diag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an admin who can delete unusual post and fake profiles.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9DD0D7C5-73DE-FE33-7620-C01C8777C86C}"/>
              </a:ext>
            </a:extLst>
          </p:cNvPr>
          <p:cNvSpPr/>
          <p:nvPr/>
        </p:nvSpPr>
        <p:spPr>
          <a:xfrm>
            <a:off x="1097278" y="4394502"/>
            <a:ext cx="4021567" cy="1631576"/>
          </a:xfrm>
          <a:prstGeom prst="round2Diag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 Feed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Stay up to date with the latest posts, news, and updates from your friends and favorite influencers.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AC6E64-BDA1-D053-9359-3BFE0FA05AC9}"/>
              </a:ext>
            </a:extLst>
          </p:cNvPr>
          <p:cNvCxnSpPr/>
          <p:nvPr/>
        </p:nvCxnSpPr>
        <p:spPr>
          <a:xfrm>
            <a:off x="1120586" y="1737360"/>
            <a:ext cx="9906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42999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0C37-3B02-D6C6-3689-19D4A271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BENEFITS FOR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7F7D-6015-EFC3-45E1-00D6E6F33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85725"/>
          </a:xfrm>
        </p:spPr>
        <p:txBody>
          <a:bodyPr/>
          <a:lstStyle/>
          <a:p>
            <a:endParaRPr lang="en-IN" sz="1400" dirty="0"/>
          </a:p>
          <a:p>
            <a:r>
              <a:rPr lang="en-IN" sz="1400" dirty="0"/>
              <a:t>                  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Connect with Like-minded Individuals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Discover and connect with people who share your passions and interests in one seamless platform.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6AAB30-66DE-949D-DF62-D544BE1222E4}"/>
              </a:ext>
            </a:extLst>
          </p:cNvPr>
          <p:cNvSpPr/>
          <p:nvPr/>
        </p:nvSpPr>
        <p:spPr>
          <a:xfrm>
            <a:off x="1255059" y="2169858"/>
            <a:ext cx="502023" cy="34065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64979C-8C76-0B06-113A-ED66FEB2349F}"/>
              </a:ext>
            </a:extLst>
          </p:cNvPr>
          <p:cNvSpPr txBox="1">
            <a:spLocks/>
          </p:cNvSpPr>
          <p:nvPr/>
        </p:nvSpPr>
        <p:spPr>
          <a:xfrm>
            <a:off x="1097280" y="2834640"/>
            <a:ext cx="10058400" cy="11994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 dirty="0"/>
          </a:p>
          <a:p>
            <a:r>
              <a:rPr lang="en-IN" sz="1400" dirty="0"/>
              <a:t>                  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Stay Updated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Never miss an important update or exciting news from your friends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favourite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content creators.</a:t>
            </a:r>
          </a:p>
          <a:p>
            <a:pPr marL="0" indent="0">
              <a:buNone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1E4EE8-DFB4-BCB5-8DBC-B3C7524619EE}"/>
              </a:ext>
            </a:extLst>
          </p:cNvPr>
          <p:cNvSpPr/>
          <p:nvPr/>
        </p:nvSpPr>
        <p:spPr>
          <a:xfrm>
            <a:off x="1255059" y="3158764"/>
            <a:ext cx="502023" cy="34065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58F181-D914-A469-A751-0509AD68A036}"/>
              </a:ext>
            </a:extLst>
          </p:cNvPr>
          <p:cNvSpPr txBox="1">
            <a:spLocks/>
          </p:cNvSpPr>
          <p:nvPr/>
        </p:nvSpPr>
        <p:spPr>
          <a:xfrm>
            <a:off x="1097280" y="3818566"/>
            <a:ext cx="10058400" cy="12044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 dirty="0"/>
          </a:p>
          <a:p>
            <a:r>
              <a:rPr lang="en-IN" sz="1400" dirty="0"/>
              <a:t>                   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Showcase Your Creativity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Share your unique talents, creative projects, and moments of inspiration with a supportive community.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BC2053-1367-D84B-E64F-A38D810108A0}"/>
              </a:ext>
            </a:extLst>
          </p:cNvPr>
          <p:cNvSpPr/>
          <p:nvPr/>
        </p:nvSpPr>
        <p:spPr>
          <a:xfrm>
            <a:off x="1255059" y="4165001"/>
            <a:ext cx="502023" cy="34065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9FBA83-85FC-A464-A0C4-713327BABB22}"/>
              </a:ext>
            </a:extLst>
          </p:cNvPr>
          <p:cNvCxnSpPr/>
          <p:nvPr/>
        </p:nvCxnSpPr>
        <p:spPr>
          <a:xfrm>
            <a:off x="1120586" y="1737360"/>
            <a:ext cx="9906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84682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0C37-3B02-D6C6-3689-19D4A271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SCOPE OF THE PROJECT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063567-EA5B-A32F-5167-A1CCD2508E97}"/>
              </a:ext>
            </a:extLst>
          </p:cNvPr>
          <p:cNvSpPr/>
          <p:nvPr/>
        </p:nvSpPr>
        <p:spPr>
          <a:xfrm>
            <a:off x="2413052" y="1972236"/>
            <a:ext cx="9296400" cy="154192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b="1" dirty="0"/>
          </a:p>
          <a:p>
            <a:r>
              <a:rPr lang="en-IN" b="1" dirty="0"/>
              <a:t>Target Audience and Market</a:t>
            </a:r>
          </a:p>
          <a:p>
            <a:r>
              <a:rPr lang="en-US" dirty="0"/>
              <a:t>Our social media application caters to diverse demographics, including individuals, businesses, and creators.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EE527B-9976-D059-6ECC-EC8A172537AC}"/>
              </a:ext>
            </a:extLst>
          </p:cNvPr>
          <p:cNvSpPr/>
          <p:nvPr/>
        </p:nvSpPr>
        <p:spPr>
          <a:xfrm>
            <a:off x="2413052" y="3830319"/>
            <a:ext cx="9296400" cy="1541929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Intended Reach and Impact</a:t>
            </a:r>
          </a:p>
          <a:p>
            <a:r>
              <a:rPr lang="en-US" dirty="0"/>
              <a:t>We aim to create a global community that inspires connection, collaboration, and positive change.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A9102-45F5-0541-9F08-A3B90519B0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266" y="2416872"/>
            <a:ext cx="2774586" cy="41700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79AAFA-9785-E1A6-CA5E-2268F718EF38}"/>
              </a:ext>
            </a:extLst>
          </p:cNvPr>
          <p:cNvCxnSpPr/>
          <p:nvPr/>
        </p:nvCxnSpPr>
        <p:spPr>
          <a:xfrm>
            <a:off x="1120586" y="1737360"/>
            <a:ext cx="9906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3214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0C37-3B02-D6C6-3689-19D4A271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TECHNOLOGIES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758E8-2D84-2540-D18B-21D22F856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719" y="1685323"/>
            <a:ext cx="4456562" cy="2394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F4A9B-CD17-5E07-2867-A765930ED47A}"/>
              </a:ext>
            </a:extLst>
          </p:cNvPr>
          <p:cNvSpPr txBox="1"/>
          <p:nvPr/>
        </p:nvSpPr>
        <p:spPr>
          <a:xfrm>
            <a:off x="1285539" y="3668513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REACT JS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44048-5D47-6091-39F7-CF2F18E6DAAB}"/>
              </a:ext>
            </a:extLst>
          </p:cNvPr>
          <p:cNvSpPr txBox="1"/>
          <p:nvPr/>
        </p:nvSpPr>
        <p:spPr>
          <a:xfrm>
            <a:off x="9525207" y="3668513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MY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9309F-9CA9-4DF4-84C9-227300A40868}"/>
              </a:ext>
            </a:extLst>
          </p:cNvPr>
          <p:cNvSpPr txBox="1"/>
          <p:nvPr/>
        </p:nvSpPr>
        <p:spPr>
          <a:xfrm>
            <a:off x="5476539" y="3668513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NODE 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157D5-02DE-E8FA-AF3E-5C959517714A}"/>
              </a:ext>
            </a:extLst>
          </p:cNvPr>
          <p:cNvSpPr txBox="1"/>
          <p:nvPr/>
        </p:nvSpPr>
        <p:spPr>
          <a:xfrm>
            <a:off x="242047" y="4243478"/>
            <a:ext cx="3460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374151"/>
                </a:solidFill>
                <a:latin typeface="Söhne"/>
              </a:rPr>
              <a:t>We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choose React.JS for the frontend of our project due to its component-based architecture, which allows for the creation of interactive and dynamic user interfaces with efficient rendering.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763B2-6B62-3AAF-D86D-A2DD7B2765A4}"/>
              </a:ext>
            </a:extLst>
          </p:cNvPr>
          <p:cNvSpPr txBox="1"/>
          <p:nvPr/>
        </p:nvSpPr>
        <p:spPr>
          <a:xfrm>
            <a:off x="4238306" y="4243478"/>
            <a:ext cx="3550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374151"/>
                </a:solidFill>
                <a:latin typeface="Söhne"/>
              </a:rPr>
              <a:t>We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opted for Node.js on the backend of our project because of its event-driven, non-blocking I/O model, facilitating scalable and high-performing server-side applications, along with its vast ecosystem of packages from npm.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264A5-6107-508A-FA2B-C44C8F11B456}"/>
              </a:ext>
            </a:extLst>
          </p:cNvPr>
          <p:cNvSpPr txBox="1"/>
          <p:nvPr/>
        </p:nvSpPr>
        <p:spPr>
          <a:xfrm>
            <a:off x="8324281" y="4208632"/>
            <a:ext cx="3550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374151"/>
                </a:solidFill>
                <a:latin typeface="Söhne"/>
              </a:rPr>
              <a:t>We choose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MySQL as the database for our project, leveraging its robust relational database management system to ensure data integrity, efficient querying, and scalability for storing and managing structured information effectively.</a:t>
            </a:r>
            <a:endParaRPr lang="en-I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C542D2A-3ECE-6F62-0A7B-2A7B0EEDD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93" y="2336252"/>
            <a:ext cx="1498600" cy="133226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368B7E-F41B-3242-C8E2-283ACF0D0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24" y="2042567"/>
            <a:ext cx="2240156" cy="168011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3B87F6-58D2-E11A-8A39-D7420EC3A80A}"/>
              </a:ext>
            </a:extLst>
          </p:cNvPr>
          <p:cNvCxnSpPr/>
          <p:nvPr/>
        </p:nvCxnSpPr>
        <p:spPr>
          <a:xfrm>
            <a:off x="1120586" y="1737360"/>
            <a:ext cx="9906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A655DB0-9234-C138-142F-2AA2BCF8027D}"/>
              </a:ext>
            </a:extLst>
          </p:cNvPr>
          <p:cNvSpPr/>
          <p:nvPr/>
        </p:nvSpPr>
        <p:spPr>
          <a:xfrm>
            <a:off x="188259" y="4243477"/>
            <a:ext cx="3679460" cy="196804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C2015F-C186-01C7-703C-BF84268B2463}"/>
              </a:ext>
            </a:extLst>
          </p:cNvPr>
          <p:cNvSpPr/>
          <p:nvPr/>
        </p:nvSpPr>
        <p:spPr>
          <a:xfrm>
            <a:off x="4256270" y="4259618"/>
            <a:ext cx="3679460" cy="196804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240F-B1A5-0547-0526-05784AC0CC27}"/>
              </a:ext>
            </a:extLst>
          </p:cNvPr>
          <p:cNvSpPr/>
          <p:nvPr/>
        </p:nvSpPr>
        <p:spPr>
          <a:xfrm>
            <a:off x="8259597" y="4253888"/>
            <a:ext cx="3679460" cy="196804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1689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6A2F05-64B0-4828-B8DB-A87463D96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6" y="966238"/>
            <a:ext cx="2721013" cy="5405987"/>
          </a:xfrm>
          <a:prstGeom prst="rect">
            <a:avLst/>
          </a:prstGeo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F595FCC0-ECAB-6623-3B1C-F276B830186E}"/>
              </a:ext>
            </a:extLst>
          </p:cNvPr>
          <p:cNvSpPr/>
          <p:nvPr/>
        </p:nvSpPr>
        <p:spPr>
          <a:xfrm>
            <a:off x="1470211" y="1228165"/>
            <a:ext cx="1748117" cy="797859"/>
          </a:xfrm>
          <a:prstGeom prst="hexagon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DFD</a:t>
            </a:r>
          </a:p>
          <a:p>
            <a:pPr algn="ctr"/>
            <a:r>
              <a:rPr lang="en-US" sz="2400" dirty="0"/>
              <a:t>L</a:t>
            </a:r>
            <a:r>
              <a:rPr lang="en-IN" sz="2400" dirty="0"/>
              <a:t>evel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3489E-D70A-53CC-305E-57453D219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99" y="2214001"/>
            <a:ext cx="8149391" cy="13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567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2650</TotalTime>
  <Words>595</Words>
  <Application>Microsoft Office PowerPoint</Application>
  <PresentationFormat>Widescreen</PresentationFormat>
  <Paragraphs>85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Calibri Light (heading)</vt:lpstr>
      <vt:lpstr>Cambria</vt:lpstr>
      <vt:lpstr>Montserrat</vt:lpstr>
      <vt:lpstr>Söhne</vt:lpstr>
      <vt:lpstr>Wingdings</vt:lpstr>
      <vt:lpstr>Retrospect</vt:lpstr>
      <vt:lpstr>PowerPoint Presentation</vt:lpstr>
      <vt:lpstr>PowerPoint Presentation</vt:lpstr>
      <vt:lpstr>PowerPoint Presentation</vt:lpstr>
      <vt:lpstr>INTRODUCTION</vt:lpstr>
      <vt:lpstr>FEATURES</vt:lpstr>
      <vt:lpstr>BENEFITS FOR USERS</vt:lpstr>
      <vt:lpstr>SCOPE OF THE PROJECT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Avishkant Patidar</dc:creator>
  <cp:lastModifiedBy>Avishkant Patidar</cp:lastModifiedBy>
  <cp:revision>50</cp:revision>
  <dcterms:created xsi:type="dcterms:W3CDTF">2023-11-04T10:46:41Z</dcterms:created>
  <dcterms:modified xsi:type="dcterms:W3CDTF">2024-03-14T05:25:36Z</dcterms:modified>
</cp:coreProperties>
</file>